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778" r:id="rId2"/>
    <p:sldId id="1783" r:id="rId3"/>
    <p:sldId id="1784" r:id="rId4"/>
    <p:sldId id="1781" r:id="rId5"/>
    <p:sldId id="1872" r:id="rId6"/>
    <p:sldId id="1824" r:id="rId7"/>
    <p:sldId id="1812" r:id="rId8"/>
    <p:sldId id="1815" r:id="rId9"/>
    <p:sldId id="1866" r:id="rId10"/>
    <p:sldId id="1816" r:id="rId11"/>
    <p:sldId id="1876" r:id="rId12"/>
    <p:sldId id="1877" r:id="rId13"/>
    <p:sldId id="1878" r:id="rId14"/>
    <p:sldId id="1873" r:id="rId15"/>
    <p:sldId id="1874" r:id="rId16"/>
    <p:sldId id="1875" r:id="rId17"/>
    <p:sldId id="1879" r:id="rId18"/>
    <p:sldId id="1880" r:id="rId19"/>
    <p:sldId id="1881" r:id="rId20"/>
    <p:sldId id="1882" r:id="rId21"/>
    <p:sldId id="1883" r:id="rId22"/>
    <p:sldId id="1884" r:id="rId23"/>
    <p:sldId id="1886" r:id="rId24"/>
    <p:sldId id="1887" r:id="rId25"/>
    <p:sldId id="178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3792" autoAdjust="0"/>
  </p:normalViewPr>
  <p:slideViewPr>
    <p:cSldViewPr>
      <p:cViewPr varScale="1">
        <p:scale>
          <a:sx n="83" d="100"/>
          <a:sy n="83" d="100"/>
        </p:scale>
        <p:origin x="760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2024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Metadata_Management/180Search_Indexes#Update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hyperlink" Target="https://knowledge.exlibrisgroup.com/Alma/Product_Documentation/010Alma_Online_Help_(English)/Metadata_Management/035Browse_and_Search/010Browsing_Bibliographic_Headings?mt-draft=true#Configuring_Browse_Bibliographic_Headings_and_Selection_Displa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Metadata_Management/035Browse_and_Search/010Browsing_Bibliographic_Headings?mt-draft=true#Configuring_Browse_Bibliographic_Headings_and_Selection_Display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sz="2800" dirty="0"/>
              <a:t>Configuring Browse Bibliographic Headings and Selection Display</a:t>
            </a:r>
            <a:endParaRPr lang="LID4096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277595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configuration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ts val="1300"/>
            </a:pPr>
            <a:r>
              <a:rPr lang="en-US" sz="2200" dirty="0"/>
              <a:t>Here is (part of) the 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F0F55-C5E7-4BF7-B9A1-72BEE5DA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124"/>
            <a:ext cx="9144000" cy="27608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87070-9EEE-4BE6-9A1F-A31759B1B9F3}"/>
              </a:ext>
            </a:extLst>
          </p:cNvPr>
          <p:cNvSpPr txBox="1"/>
          <p:nvPr/>
        </p:nvSpPr>
        <p:spPr>
          <a:xfrm>
            <a:off x="288032" y="1829646"/>
            <a:ext cx="2195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Default configuration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E5231B-1861-4E2F-80FA-1BF9B92DD5E2}"/>
              </a:ext>
            </a:extLst>
          </p:cNvPr>
          <p:cNvCxnSpPr>
            <a:cxnSpLocks/>
          </p:cNvCxnSpPr>
          <p:nvPr/>
        </p:nvCxnSpPr>
        <p:spPr>
          <a:xfrm>
            <a:off x="2483768" y="2067694"/>
            <a:ext cx="1368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2DA8EA-A9E7-4535-B345-7FBC4A51683B}"/>
              </a:ext>
            </a:extLst>
          </p:cNvPr>
          <p:cNvCxnSpPr>
            <a:cxnSpLocks/>
          </p:cNvCxnSpPr>
          <p:nvPr/>
        </p:nvCxnSpPr>
        <p:spPr>
          <a:xfrm>
            <a:off x="3851920" y="2067102"/>
            <a:ext cx="0" cy="28862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B9BB60-BB4E-49E5-BEE4-B0FA9D8CABCC}"/>
              </a:ext>
            </a:extLst>
          </p:cNvPr>
          <p:cNvSpPr txBox="1"/>
          <p:nvPr/>
        </p:nvSpPr>
        <p:spPr>
          <a:xfrm>
            <a:off x="1475659" y="1335894"/>
            <a:ext cx="2195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Current configuration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DC5DB5-F181-4956-A206-2C89230361C8}"/>
              </a:ext>
            </a:extLst>
          </p:cNvPr>
          <p:cNvCxnSpPr>
            <a:cxnSpLocks/>
          </p:cNvCxnSpPr>
          <p:nvPr/>
        </p:nvCxnSpPr>
        <p:spPr>
          <a:xfrm>
            <a:off x="3671395" y="1513652"/>
            <a:ext cx="9340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0E57C1-FBED-4B90-86AC-9AA7EC40D242}"/>
              </a:ext>
            </a:extLst>
          </p:cNvPr>
          <p:cNvCxnSpPr>
            <a:cxnSpLocks/>
          </p:cNvCxnSpPr>
          <p:nvPr/>
        </p:nvCxnSpPr>
        <p:spPr>
          <a:xfrm>
            <a:off x="4605453" y="1513654"/>
            <a:ext cx="0" cy="842072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A1406-D15A-41FD-8293-7FF44B1110E0}"/>
              </a:ext>
            </a:extLst>
          </p:cNvPr>
          <p:cNvSpPr txBox="1"/>
          <p:nvPr/>
        </p:nvSpPr>
        <p:spPr>
          <a:xfrm>
            <a:off x="4811670" y="972559"/>
            <a:ext cx="19442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Column to define new configuration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2866F3-7059-4A67-853C-7A99A728C7E6}"/>
              </a:ext>
            </a:extLst>
          </p:cNvPr>
          <p:cNvCxnSpPr>
            <a:cxnSpLocks/>
          </p:cNvCxnSpPr>
          <p:nvPr/>
        </p:nvCxnSpPr>
        <p:spPr>
          <a:xfrm>
            <a:off x="5508104" y="1618890"/>
            <a:ext cx="0" cy="73683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35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3319778"/>
            <a:ext cx="8928991" cy="1240583"/>
          </a:xfrm>
        </p:spPr>
        <p:txBody>
          <a:bodyPr/>
          <a:lstStyle/>
          <a:p>
            <a:r>
              <a:rPr lang="en-US" dirty="0"/>
              <a:t>Our sample records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70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sample records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 lnSpcReduction="10000"/>
          </a:bodyPr>
          <a:lstStyle/>
          <a:p>
            <a:pPr>
              <a:buSzPts val="1300"/>
            </a:pPr>
            <a:r>
              <a:rPr lang="en-US" dirty="0"/>
              <a:t>We have six sample records with a 100 field which has (among other subfields) a subfield q: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CCCFD-EE2B-4024-955D-21DDD7368147}"/>
              </a:ext>
            </a:extLst>
          </p:cNvPr>
          <p:cNvSpPr txBox="1"/>
          <p:nvPr/>
        </p:nvSpPr>
        <p:spPr>
          <a:xfrm>
            <a:off x="179512" y="1681520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MMSID             	100 field</a:t>
            </a:r>
          </a:p>
          <a:p>
            <a:r>
              <a:rPr lang="en-US" dirty="0"/>
              <a:t>99440387800121	$$a Fowler, T. M. </a:t>
            </a:r>
            <a:r>
              <a:rPr lang="en-US" dirty="0">
                <a:highlight>
                  <a:srgbClr val="FFFF00"/>
                </a:highlight>
              </a:rPr>
              <a:t>$$q (Thaddeus Mortimer),</a:t>
            </a:r>
            <a:r>
              <a:rPr lang="en-US" dirty="0"/>
              <a:t> $$d 1842-1922.</a:t>
            </a:r>
          </a:p>
          <a:p>
            <a:r>
              <a:rPr lang="en-US" dirty="0"/>
              <a:t>99440387700121	$$a Fowler, T. M. </a:t>
            </a:r>
            <a:r>
              <a:rPr lang="en-US" dirty="0">
                <a:highlight>
                  <a:srgbClr val="FFFF00"/>
                </a:highlight>
              </a:rPr>
              <a:t>$$q (Thaddeus Mortimer),</a:t>
            </a:r>
            <a:r>
              <a:rPr lang="en-US" dirty="0"/>
              <a:t> $$d 1842-1922.</a:t>
            </a:r>
          </a:p>
          <a:p>
            <a:r>
              <a:rPr lang="en-US" dirty="0"/>
              <a:t>99440387400121	$$a H. D. </a:t>
            </a:r>
            <a:r>
              <a:rPr lang="en-US" dirty="0">
                <a:highlight>
                  <a:srgbClr val="FFFF00"/>
                </a:highlight>
              </a:rPr>
              <a:t>$$q (Hilda Doolittle),</a:t>
            </a:r>
            <a:r>
              <a:rPr lang="en-US" dirty="0"/>
              <a:t> $$d 1886-1961, $$e author.</a:t>
            </a:r>
          </a:p>
          <a:p>
            <a:r>
              <a:rPr lang="en-US" dirty="0"/>
              <a:t>99440387300121	$$a H. D. </a:t>
            </a:r>
            <a:r>
              <a:rPr lang="en-US" dirty="0">
                <a:highlight>
                  <a:srgbClr val="FFFF00"/>
                </a:highlight>
              </a:rPr>
              <a:t>$$q (Hilda Doolittle),</a:t>
            </a:r>
            <a:r>
              <a:rPr lang="en-US" dirty="0"/>
              <a:t> $$d 1886-1961.</a:t>
            </a:r>
          </a:p>
          <a:p>
            <a:r>
              <a:rPr lang="en-US" dirty="0"/>
              <a:t>99440387200121	$$a Gresham, G. A. </a:t>
            </a:r>
            <a:r>
              <a:rPr lang="en-US" dirty="0">
                <a:highlight>
                  <a:srgbClr val="FFFF00"/>
                </a:highlight>
              </a:rPr>
              <a:t>$$q (Geoffrey Austin)</a:t>
            </a:r>
          </a:p>
          <a:p>
            <a:r>
              <a:rPr lang="en-US" dirty="0"/>
              <a:t>99440387100121	$$a Gresham, G. A. </a:t>
            </a:r>
            <a:r>
              <a:rPr lang="en-US" dirty="0">
                <a:highlight>
                  <a:srgbClr val="FFFF00"/>
                </a:highlight>
              </a:rPr>
              <a:t>$$q (Geoffrey Austin)</a:t>
            </a:r>
          </a:p>
        </p:txBody>
      </p:sp>
    </p:spTree>
    <p:extLst>
      <p:ext uri="{BB962C8B-B14F-4D97-AF65-F5344CB8AC3E}">
        <p14:creationId xmlns:p14="http://schemas.microsoft.com/office/powerpoint/2010/main" val="143901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306FC4-7134-4316-8774-45567240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7614"/>
            <a:ext cx="8677275" cy="1247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sample records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For example:</a:t>
            </a:r>
          </a:p>
          <a:p>
            <a:pPr>
              <a:buSzPts val="1300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C4A21-61AC-4628-8C89-E6D4B9D5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79950"/>
            <a:ext cx="4248150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58066-3931-4412-BA53-72B64796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264773"/>
            <a:ext cx="5629275" cy="141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8799B7-3ABA-48B3-8833-FC7A8156271E}"/>
              </a:ext>
            </a:extLst>
          </p:cNvPr>
          <p:cNvSpPr/>
          <p:nvPr/>
        </p:nvSpPr>
        <p:spPr>
          <a:xfrm>
            <a:off x="1619672" y="1563638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863980-819D-4EA7-BA47-49D2B11C5FA6}"/>
              </a:ext>
            </a:extLst>
          </p:cNvPr>
          <p:cNvSpPr/>
          <p:nvPr/>
        </p:nvSpPr>
        <p:spPr>
          <a:xfrm>
            <a:off x="4427984" y="2839686"/>
            <a:ext cx="129614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2465D-9FB9-40DD-A32F-2A927438EC32}"/>
              </a:ext>
            </a:extLst>
          </p:cNvPr>
          <p:cNvSpPr/>
          <p:nvPr/>
        </p:nvSpPr>
        <p:spPr>
          <a:xfrm>
            <a:off x="1115616" y="3867894"/>
            <a:ext cx="1080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3319778"/>
            <a:ext cx="8928991" cy="1240583"/>
          </a:xfrm>
        </p:spPr>
        <p:txBody>
          <a:bodyPr/>
          <a:lstStyle/>
          <a:p>
            <a:r>
              <a:rPr lang="en-US" dirty="0"/>
              <a:t>Browse bibliographic headings before configuration change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14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64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before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As we see in the first row of the table “Bibliographic Headings Display Subfield Mapping” :</a:t>
            </a:r>
          </a:p>
          <a:p>
            <a:pPr>
              <a:buSzPts val="1300"/>
            </a:pPr>
            <a:r>
              <a:rPr lang="en-US" dirty="0"/>
              <a:t>Currently “names” is defined to show subfields a-d of the 100 field.</a:t>
            </a:r>
          </a:p>
          <a:p>
            <a:pPr>
              <a:buSzPts val="1300"/>
            </a:pPr>
            <a:r>
              <a:rPr lang="en-US" dirty="0"/>
              <a:t>Subfield q is not defined to display </a:t>
            </a:r>
          </a:p>
          <a:p>
            <a:pPr>
              <a:buSzPts val="1300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B9EE2-5715-43E0-B80B-1679FED7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005311"/>
            <a:ext cx="8858250" cy="790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778BC7-1C42-4911-9CC0-BA7294E7EC74}"/>
              </a:ext>
            </a:extLst>
          </p:cNvPr>
          <p:cNvSpPr/>
          <p:nvPr/>
        </p:nvSpPr>
        <p:spPr>
          <a:xfrm>
            <a:off x="323528" y="3507854"/>
            <a:ext cx="29523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39B0D-8CC7-4B53-AEFF-55836AF34365}"/>
              </a:ext>
            </a:extLst>
          </p:cNvPr>
          <p:cNvSpPr/>
          <p:nvPr/>
        </p:nvSpPr>
        <p:spPr>
          <a:xfrm>
            <a:off x="4427984" y="3005311"/>
            <a:ext cx="792088" cy="79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0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before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ts val="1300"/>
            </a:pPr>
            <a:r>
              <a:rPr lang="en-US" sz="2200" dirty="0"/>
              <a:t>If we browse for bibliographic headings ‘Names” we do not see the subfield q from the 100 field from our sample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580C7-7995-4137-8FA1-D3D3C7AFE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992" y="1740957"/>
            <a:ext cx="3510038" cy="303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35EB26-8EBF-4CCA-986F-6355BBBD778A}"/>
              </a:ext>
            </a:extLst>
          </p:cNvPr>
          <p:cNvSpPr/>
          <p:nvPr/>
        </p:nvSpPr>
        <p:spPr>
          <a:xfrm>
            <a:off x="2843808" y="4155927"/>
            <a:ext cx="792088" cy="576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CCFAF0-3AE6-458C-AADF-859E82A783CD}"/>
              </a:ext>
            </a:extLst>
          </p:cNvPr>
          <p:cNvSpPr/>
          <p:nvPr/>
        </p:nvSpPr>
        <p:spPr>
          <a:xfrm>
            <a:off x="4067944" y="2477974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8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2E968F-6E8E-4284-9B71-3F009815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242612"/>
            <a:ext cx="4391025" cy="742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before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71061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sz="2200" dirty="0"/>
              <a:t>Here we have subfields a and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CCFAF0-3AE6-458C-AADF-859E82A783CD}"/>
              </a:ext>
            </a:extLst>
          </p:cNvPr>
          <p:cNvSpPr/>
          <p:nvPr/>
        </p:nvSpPr>
        <p:spPr>
          <a:xfrm>
            <a:off x="2297889" y="1695657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AF9E636-6B91-4325-A5C1-5620AF52115F}"/>
              </a:ext>
            </a:extLst>
          </p:cNvPr>
          <p:cNvSpPr txBox="1">
            <a:spLocks/>
          </p:cNvSpPr>
          <p:nvPr/>
        </p:nvSpPr>
        <p:spPr>
          <a:xfrm>
            <a:off x="173653" y="3506682"/>
            <a:ext cx="8424936" cy="47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sz="2200" dirty="0"/>
              <a:t>Here we have subfield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826648-73A6-43FE-9D67-CB78EBEE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950940"/>
            <a:ext cx="4305300" cy="781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456409-F34E-4DFC-86AD-CE1F51C0B9F5}"/>
              </a:ext>
            </a:extLst>
          </p:cNvPr>
          <p:cNvSpPr/>
          <p:nvPr/>
        </p:nvSpPr>
        <p:spPr>
          <a:xfrm>
            <a:off x="2307936" y="4443958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A79F3-EB30-4FB9-A379-E9F94E1CA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77" y="2571684"/>
            <a:ext cx="4438650" cy="809625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44DC3D0-DA86-4AC2-AA6C-7AD53BBD87D6}"/>
              </a:ext>
            </a:extLst>
          </p:cNvPr>
          <p:cNvSpPr txBox="1">
            <a:spLocks/>
          </p:cNvSpPr>
          <p:nvPr/>
        </p:nvSpPr>
        <p:spPr>
          <a:xfrm>
            <a:off x="279934" y="2063738"/>
            <a:ext cx="8424936" cy="47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sz="2200"/>
              <a:t>Here we have subfields a and d</a:t>
            </a:r>
            <a:endParaRPr lang="en-US" sz="2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62343E-FF69-4942-8632-BF8D07921548}"/>
              </a:ext>
            </a:extLst>
          </p:cNvPr>
          <p:cNvSpPr/>
          <p:nvPr/>
        </p:nvSpPr>
        <p:spPr>
          <a:xfrm>
            <a:off x="2297889" y="3113206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50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3319778"/>
            <a:ext cx="8928991" cy="1240583"/>
          </a:xfrm>
        </p:spPr>
        <p:txBody>
          <a:bodyPr/>
          <a:lstStyle/>
          <a:p>
            <a:r>
              <a:rPr lang="en-US" dirty="0"/>
              <a:t>Make a configuration change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98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749D78-FC60-48E7-BFEC-555C7B2B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058269"/>
            <a:ext cx="8877300" cy="8096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a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Instead of this where subfield q is not defined to display </a:t>
            </a:r>
          </a:p>
          <a:p>
            <a:pPr>
              <a:buSzPts val="1300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B9EE2-5715-43E0-B80B-1679FED79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75606"/>
            <a:ext cx="8858250" cy="790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E39B0D-8CC7-4B53-AEFF-55836AF34365}"/>
              </a:ext>
            </a:extLst>
          </p:cNvPr>
          <p:cNvSpPr/>
          <p:nvPr/>
        </p:nvSpPr>
        <p:spPr>
          <a:xfrm>
            <a:off x="4427984" y="1275606"/>
            <a:ext cx="792088" cy="79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D6689E8-C032-4020-AFD5-81E2B1AB1D39}"/>
              </a:ext>
            </a:extLst>
          </p:cNvPr>
          <p:cNvSpPr txBox="1">
            <a:spLocks/>
          </p:cNvSpPr>
          <p:nvPr/>
        </p:nvSpPr>
        <p:spPr>
          <a:xfrm>
            <a:off x="360165" y="2573264"/>
            <a:ext cx="8424936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dirty="0"/>
              <a:t>We have defined the subfield q to display in addition to the a-d 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04200-143D-4E1C-97F8-2C164FC3C865}"/>
              </a:ext>
            </a:extLst>
          </p:cNvPr>
          <p:cNvSpPr/>
          <p:nvPr/>
        </p:nvSpPr>
        <p:spPr>
          <a:xfrm>
            <a:off x="4392613" y="3077319"/>
            <a:ext cx="792088" cy="79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1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configuration</a:t>
            </a:r>
          </a:p>
          <a:p>
            <a:r>
              <a:rPr lang="en-US" dirty="0"/>
              <a:t>Our sample records</a:t>
            </a:r>
          </a:p>
          <a:p>
            <a:r>
              <a:rPr lang="en-US" dirty="0"/>
              <a:t>Browse bibliographic headings before configuration change</a:t>
            </a:r>
          </a:p>
          <a:p>
            <a:r>
              <a:rPr lang="en-US" dirty="0"/>
              <a:t>Make a configuration change</a:t>
            </a:r>
          </a:p>
          <a:p>
            <a:r>
              <a:rPr lang="en-US" dirty="0"/>
              <a:t>Browse bibliographic headings after configuration change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749D78-FC60-48E7-BFEC-555C7B2B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850357"/>
            <a:ext cx="8877300" cy="8096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a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2016223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sz="2000" dirty="0"/>
              <a:t>Note: After changing the field “New Subfields” the “Current Subfields” will be aligned with the “New Subfields” after the </a:t>
            </a:r>
            <a:r>
              <a:rPr lang="en-US" sz="2000" dirty="0">
                <a:hlinkClick r:id="rId3"/>
              </a:rPr>
              <a:t>indexing</a:t>
            </a:r>
            <a:r>
              <a:rPr lang="en-US" sz="2000" dirty="0"/>
              <a:t> runs.</a:t>
            </a:r>
          </a:p>
          <a:p>
            <a:pPr>
              <a:buSzPts val="1300"/>
            </a:pPr>
            <a:r>
              <a:rPr lang="en-US" sz="2000" dirty="0"/>
              <a:t>This is explained in  </a:t>
            </a:r>
            <a:r>
              <a:rPr lang="en-US" sz="2000" dirty="0">
                <a:hlinkClick r:id="rId4" tooltip="Browsing Bibliographic Headings"/>
              </a:rPr>
              <a:t>Configuring Browse Bibliographic Headings and Selection Display</a:t>
            </a:r>
            <a:r>
              <a:rPr lang="en-US" sz="2000" dirty="0"/>
              <a:t>:  </a:t>
            </a:r>
          </a:p>
          <a:p>
            <a:pPr>
              <a:buSzPts val="1300"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04200-143D-4E1C-97F8-2C164FC3C865}"/>
              </a:ext>
            </a:extLst>
          </p:cNvPr>
          <p:cNvSpPr/>
          <p:nvPr/>
        </p:nvSpPr>
        <p:spPr>
          <a:xfrm>
            <a:off x="4392613" y="3869407"/>
            <a:ext cx="792088" cy="79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5C9CD2-9144-4652-8F05-8C47ADDC98FE}"/>
              </a:ext>
            </a:extLst>
          </p:cNvPr>
          <p:cNvSpPr/>
          <p:nvPr/>
        </p:nvSpPr>
        <p:spPr>
          <a:xfrm>
            <a:off x="5292080" y="3869407"/>
            <a:ext cx="792088" cy="79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119DB0-59AC-4745-8318-13C11A474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" y="2412772"/>
            <a:ext cx="78105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226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3319778"/>
            <a:ext cx="8928991" cy="1240583"/>
          </a:xfrm>
        </p:spPr>
        <p:txBody>
          <a:bodyPr/>
          <a:lstStyle/>
          <a:p>
            <a:r>
              <a:rPr lang="en-US" dirty="0"/>
              <a:t>Browse bibliographic headings after configuration change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6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after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Before</a:t>
            </a:r>
          </a:p>
          <a:p>
            <a:pPr>
              <a:buSzPts val="1300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72AA1-853D-4455-AF1A-1D895D78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242612"/>
            <a:ext cx="4391025" cy="742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4091AD-EA01-4CC3-B56F-55CB15070FC4}"/>
              </a:ext>
            </a:extLst>
          </p:cNvPr>
          <p:cNvSpPr/>
          <p:nvPr/>
        </p:nvSpPr>
        <p:spPr>
          <a:xfrm>
            <a:off x="2297889" y="1695657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94E6C-4030-4DEB-BB9E-B0C9144F70A6}"/>
              </a:ext>
            </a:extLst>
          </p:cNvPr>
          <p:cNvSpPr txBox="1">
            <a:spLocks/>
          </p:cNvSpPr>
          <p:nvPr/>
        </p:nvSpPr>
        <p:spPr>
          <a:xfrm>
            <a:off x="359532" y="2184706"/>
            <a:ext cx="8424936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dirty="0"/>
              <a:t>After</a:t>
            </a:r>
          </a:p>
          <a:p>
            <a:pPr>
              <a:buSzPts val="1300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398947-EA3B-4174-B5FC-5BED0FF7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233" y="2820293"/>
            <a:ext cx="4295775" cy="7334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DF4C98-8251-4F11-B51E-CC815F001C1B}"/>
              </a:ext>
            </a:extLst>
          </p:cNvPr>
          <p:cNvSpPr/>
          <p:nvPr/>
        </p:nvSpPr>
        <p:spPr>
          <a:xfrm>
            <a:off x="2267744" y="3235757"/>
            <a:ext cx="27363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80A8F-06EE-4881-AF3A-64BF55443853}"/>
              </a:ext>
            </a:extLst>
          </p:cNvPr>
          <p:cNvSpPr txBox="1"/>
          <p:nvPr/>
        </p:nvSpPr>
        <p:spPr>
          <a:xfrm>
            <a:off x="2627784" y="4218642"/>
            <a:ext cx="29523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we also have subfield q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8F4D73-FB36-478C-A381-4C63B72105A6}"/>
              </a:ext>
            </a:extLst>
          </p:cNvPr>
          <p:cNvCxnSpPr/>
          <p:nvPr/>
        </p:nvCxnSpPr>
        <p:spPr>
          <a:xfrm flipH="1" flipV="1">
            <a:off x="3779912" y="3553718"/>
            <a:ext cx="144016" cy="669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21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102BF-C5F8-4D9E-BD66-44CFF8F5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785806"/>
            <a:ext cx="4469110" cy="7940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after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Before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94E6C-4030-4DEB-BB9E-B0C9144F70A6}"/>
              </a:ext>
            </a:extLst>
          </p:cNvPr>
          <p:cNvSpPr txBox="1">
            <a:spLocks/>
          </p:cNvSpPr>
          <p:nvPr/>
        </p:nvSpPr>
        <p:spPr>
          <a:xfrm>
            <a:off x="359532" y="2184706"/>
            <a:ext cx="8424936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dirty="0"/>
              <a:t>After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DF4C98-8251-4F11-B51E-CC815F001C1B}"/>
              </a:ext>
            </a:extLst>
          </p:cNvPr>
          <p:cNvSpPr/>
          <p:nvPr/>
        </p:nvSpPr>
        <p:spPr>
          <a:xfrm>
            <a:off x="2267744" y="3235757"/>
            <a:ext cx="27363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8F4D73-FB36-478C-A381-4C63B72105A6}"/>
              </a:ext>
            </a:extLst>
          </p:cNvPr>
          <p:cNvCxnSpPr/>
          <p:nvPr/>
        </p:nvCxnSpPr>
        <p:spPr>
          <a:xfrm flipH="1" flipV="1">
            <a:off x="3419872" y="3553718"/>
            <a:ext cx="144016" cy="669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B3D26B0-66A7-47F0-B93A-485C9CAC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77" y="1275606"/>
            <a:ext cx="4438650" cy="8096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676E5A-8DC4-412F-9C57-2DFEA3971B88}"/>
              </a:ext>
            </a:extLst>
          </p:cNvPr>
          <p:cNvSpPr/>
          <p:nvPr/>
        </p:nvSpPr>
        <p:spPr>
          <a:xfrm>
            <a:off x="2297889" y="1817128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4ED05-7C8D-42B0-823D-33CC787660C4}"/>
              </a:ext>
            </a:extLst>
          </p:cNvPr>
          <p:cNvSpPr txBox="1"/>
          <p:nvPr/>
        </p:nvSpPr>
        <p:spPr>
          <a:xfrm>
            <a:off x="2555776" y="4218642"/>
            <a:ext cx="29523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we also have subfield q</a:t>
            </a:r>
          </a:p>
        </p:txBody>
      </p:sp>
    </p:spTree>
    <p:extLst>
      <p:ext uri="{BB962C8B-B14F-4D97-AF65-F5344CB8AC3E}">
        <p14:creationId xmlns:p14="http://schemas.microsoft.com/office/powerpoint/2010/main" val="839660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70C059-E6E1-409E-B4F5-5B3B1520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20" y="2846613"/>
            <a:ext cx="4233292" cy="7332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 bibliographic headings after configuration change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Before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94E6C-4030-4DEB-BB9E-B0C9144F70A6}"/>
              </a:ext>
            </a:extLst>
          </p:cNvPr>
          <p:cNvSpPr txBox="1">
            <a:spLocks/>
          </p:cNvSpPr>
          <p:nvPr/>
        </p:nvSpPr>
        <p:spPr>
          <a:xfrm>
            <a:off x="359532" y="2184706"/>
            <a:ext cx="8424936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300"/>
            </a:pPr>
            <a:r>
              <a:rPr lang="en-US" dirty="0"/>
              <a:t>After</a:t>
            </a:r>
          </a:p>
          <a:p>
            <a:pPr>
              <a:buSzPts val="1300"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DF4C98-8251-4F11-B51E-CC815F001C1B}"/>
              </a:ext>
            </a:extLst>
          </p:cNvPr>
          <p:cNvSpPr/>
          <p:nvPr/>
        </p:nvSpPr>
        <p:spPr>
          <a:xfrm>
            <a:off x="2309638" y="3291830"/>
            <a:ext cx="226236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8F4D73-FB36-478C-A381-4C63B72105A6}"/>
              </a:ext>
            </a:extLst>
          </p:cNvPr>
          <p:cNvCxnSpPr>
            <a:cxnSpLocks/>
          </p:cNvCxnSpPr>
          <p:nvPr/>
        </p:nvCxnSpPr>
        <p:spPr>
          <a:xfrm flipV="1">
            <a:off x="3563888" y="3579862"/>
            <a:ext cx="216024" cy="642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90D3F-87D3-4CF8-89BE-8CA07C7B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203598"/>
            <a:ext cx="4305300" cy="7810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EE7B13-C609-473F-A4FC-9FA8C20FA134}"/>
              </a:ext>
            </a:extLst>
          </p:cNvPr>
          <p:cNvSpPr/>
          <p:nvPr/>
        </p:nvSpPr>
        <p:spPr>
          <a:xfrm>
            <a:off x="2307936" y="1696616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0BCC33-73BA-45BE-9B52-34B1C54D097F}"/>
              </a:ext>
            </a:extLst>
          </p:cNvPr>
          <p:cNvSpPr txBox="1"/>
          <p:nvPr/>
        </p:nvSpPr>
        <p:spPr>
          <a:xfrm>
            <a:off x="2555776" y="4218642"/>
            <a:ext cx="29523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we also have subfield q</a:t>
            </a:r>
          </a:p>
        </p:txBody>
      </p:sp>
    </p:spTree>
    <p:extLst>
      <p:ext uri="{BB962C8B-B14F-4D97-AF65-F5344CB8AC3E}">
        <p14:creationId xmlns:p14="http://schemas.microsoft.com/office/powerpoint/2010/main" val="500277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19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/>
              <a:t>It is possible to configure the display and sorting values for bibliographic headings as they appear in the “Browse Bibliographic Headings”</a:t>
            </a:r>
          </a:p>
          <a:p>
            <a:pPr algn="l"/>
            <a:r>
              <a:rPr lang="en-US" sz="2600" dirty="0"/>
              <a:t>This helps librarians that are browsing through bibliographic headings to see the information they find relevant for their institution.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/>
              <a:t>For example, out-of-the-box, the heading type "Names", source code "Personal Name" is mapped to MARC21 field 100 $$a-d. </a:t>
            </a:r>
          </a:p>
          <a:p>
            <a:pPr algn="l"/>
            <a:r>
              <a:rPr lang="en-US" sz="2600" dirty="0"/>
              <a:t>Now institutions can modify that mapping to other subfields as they find relevant, for example, field 100 $$a-</a:t>
            </a:r>
            <a:r>
              <a:rPr lang="en-US" sz="2600" dirty="0" err="1"/>
              <a:t>d,q</a:t>
            </a:r>
            <a:r>
              <a:rPr lang="en-US" sz="2600" dirty="0"/>
              <a:t>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3550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configuration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6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98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configuration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To support this functionality, a configuration table named “Bibliographic Headings Display Subfield Mapping” can be used to be added to the configuration of the bibliographic profiles. </a:t>
            </a:r>
          </a:p>
          <a:p>
            <a:pPr>
              <a:buSzPts val="1300"/>
            </a:pPr>
            <a:r>
              <a:rPr lang="en-US" dirty="0"/>
              <a:t>This table shows the out-of-the-box values and the mapping that is currently implemented for the institution and enables the institution to define a new mapping of subfields.</a:t>
            </a:r>
          </a:p>
          <a:p>
            <a:pPr>
              <a:buSzPts val="1300"/>
            </a:pPr>
            <a:r>
              <a:rPr lang="en-US" dirty="0"/>
              <a:t>For additional information see </a:t>
            </a:r>
            <a:r>
              <a:rPr lang="en-US" dirty="0">
                <a:hlinkClick r:id="rId2" tooltip="Browsing Bibliographic Headings"/>
              </a:rPr>
              <a:t>Configuring Browse Bibliographic Headings and Selection Display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276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configuration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888432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Access the table “Bibliographic Headings Display Subfield Mapping” as follows:</a:t>
            </a:r>
          </a:p>
          <a:p>
            <a:pPr marL="457200" indent="-457200">
              <a:buSzPts val="1300"/>
              <a:buFont typeface="+mj-lt"/>
              <a:buAutoNum type="arabicPeriod"/>
            </a:pPr>
            <a:r>
              <a:rPr lang="en-US" dirty="0"/>
              <a:t>Configuration &gt; Resources &gt; Cataloging  &gt; Metadata Configuration &gt; Click relevant profile (for example “MARC21 Bibliographic) </a:t>
            </a:r>
          </a:p>
          <a:p>
            <a:pPr marL="457200" indent="-457200">
              <a:buSzPts val="1300"/>
              <a:buFont typeface="+mj-lt"/>
              <a:buAutoNum type="arabicPeriod"/>
            </a:pPr>
            <a:r>
              <a:rPr lang="en-US" dirty="0"/>
              <a:t>Switch to ‘Other Settings’ tab &gt; scroll down to ‘Configuration Tables’ section</a:t>
            </a:r>
          </a:p>
        </p:txBody>
      </p:sp>
    </p:spTree>
    <p:extLst>
      <p:ext uri="{BB962C8B-B14F-4D97-AF65-F5344CB8AC3E}">
        <p14:creationId xmlns:p14="http://schemas.microsoft.com/office/powerpoint/2010/main" val="330918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6243F5-F7EA-4B0B-B534-62927A94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633"/>
            <a:ext cx="9144000" cy="3887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configuration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16C6D-356D-48E8-B9ED-7CCB82C5AFD8}"/>
              </a:ext>
            </a:extLst>
          </p:cNvPr>
          <p:cNvSpPr/>
          <p:nvPr/>
        </p:nvSpPr>
        <p:spPr>
          <a:xfrm>
            <a:off x="179512" y="4226851"/>
            <a:ext cx="27363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066828A-82D1-4DD1-9E75-E1E402C584CA}"/>
              </a:ext>
            </a:extLst>
          </p:cNvPr>
          <p:cNvSpPr/>
          <p:nvPr/>
        </p:nvSpPr>
        <p:spPr>
          <a:xfrm rot="10800000">
            <a:off x="3111745" y="4198873"/>
            <a:ext cx="792088" cy="3589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19070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21112</TotalTime>
  <Words>684</Words>
  <Application>Microsoft Office PowerPoint</Application>
  <PresentationFormat>On-screen Show (16:9)</PresentationFormat>
  <Paragraphs>104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IGeLU_2016_16X9 (1)</vt:lpstr>
      <vt:lpstr>Configuring Browse Bibliographic Headings and Selection Display</vt:lpstr>
      <vt:lpstr>PowerPoint Presentation</vt:lpstr>
      <vt:lpstr>Introduction</vt:lpstr>
      <vt:lpstr>Introduction</vt:lpstr>
      <vt:lpstr>Introduction</vt:lpstr>
      <vt:lpstr>The configuration</vt:lpstr>
      <vt:lpstr>The configuration</vt:lpstr>
      <vt:lpstr>The configuration</vt:lpstr>
      <vt:lpstr>The configuration</vt:lpstr>
      <vt:lpstr>The configuration</vt:lpstr>
      <vt:lpstr>Our sample records</vt:lpstr>
      <vt:lpstr>Our sample records</vt:lpstr>
      <vt:lpstr>Our sample records</vt:lpstr>
      <vt:lpstr>Browse bibliographic headings before configuration change</vt:lpstr>
      <vt:lpstr>Browse bibliographic headings before configuration change</vt:lpstr>
      <vt:lpstr>Browse bibliographic headings before configuration change</vt:lpstr>
      <vt:lpstr>Browse bibliographic headings before configuration change</vt:lpstr>
      <vt:lpstr>Make a configuration change</vt:lpstr>
      <vt:lpstr>Make a configuration change</vt:lpstr>
      <vt:lpstr>Make a configuration change</vt:lpstr>
      <vt:lpstr>Browse bibliographic headings after configuration change</vt:lpstr>
      <vt:lpstr>Browse bibliographic headings after configuration change</vt:lpstr>
      <vt:lpstr>Browse bibliographic headings after configuration change</vt:lpstr>
      <vt:lpstr>Browse bibliographic headings after configuration change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789</cp:revision>
  <dcterms:created xsi:type="dcterms:W3CDTF">2017-01-02T15:10:30Z</dcterms:created>
  <dcterms:modified xsi:type="dcterms:W3CDTF">2024-01-22T08:09:36Z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